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81" r:id="rId26"/>
    <p:sldId id="279" r:id="rId27"/>
    <p:sldId id="282" r:id="rId28"/>
    <p:sldId id="284" r:id="rId29"/>
    <p:sldId id="283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E9F7"/>
    <a:srgbClr val="0CCF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49A1D8-DFD0-4F9C-8A66-2761D2504092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 smtClean="0"/>
              <a:t>IT SECURITY</a:t>
            </a:r>
            <a:br>
              <a:rPr lang="it-IT" sz="5400" dirty="0" smtClean="0"/>
            </a:br>
            <a:r>
              <a:rPr lang="it-IT" sz="5400" dirty="0" smtClean="0"/>
              <a:t>Concetti di Sicurezza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COMPUTING</a:t>
            </a:r>
          </a:p>
          <a:p>
            <a:pPr algn="ctr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3200" dirty="0" smtClean="0"/>
              <a:t>Esistono minacce ai dati e alla nostra privacy provocate dall’utilizzo del </a:t>
            </a:r>
            <a:r>
              <a:rPr lang="it-IT" sz="3200" dirty="0" err="1" smtClean="0"/>
              <a:t>cloud</a:t>
            </a:r>
            <a:r>
              <a:rPr lang="it-IT" sz="3200" dirty="0" smtClean="0"/>
              <a:t>: </a:t>
            </a:r>
          </a:p>
          <a:p>
            <a:pPr marL="0" indent="0" algn="just">
              <a:buNone/>
            </a:pPr>
            <a:endParaRPr lang="it-IT" sz="1400" dirty="0" smtClean="0"/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accesso ai dati da parte di persone non autorizzate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azioni di </a:t>
            </a:r>
            <a:r>
              <a:rPr lang="it-IT" sz="3200" dirty="0" err="1" smtClean="0"/>
              <a:t>malware</a:t>
            </a:r>
            <a:endParaRPr lang="it-IT" sz="3200" dirty="0" smtClean="0"/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delle Informazioni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CARATTERISTICHE DELLA SICUREZZA</a:t>
            </a:r>
            <a:endParaRPr lang="it-IT" sz="3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Le tecniche usate per la sicurezza delle informazioni devono garantire:</a:t>
            </a:r>
            <a:endParaRPr lang="it-IT" sz="1400" dirty="0" smtClean="0"/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confidenzialità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it-IT" sz="3200" dirty="0" smtClean="0"/>
              <a:t>o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riservatezza):</a:t>
            </a:r>
            <a:r>
              <a:rPr lang="it-IT" sz="3200" dirty="0" smtClean="0"/>
              <a:t> dati accessibili solo a persone autorizzate</a:t>
            </a:r>
            <a:endPara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integrità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3200" dirty="0" smtClean="0"/>
              <a:t>dati modificabili solo da persone autorizzate</a:t>
            </a:r>
            <a:endPara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disponibilità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3200" dirty="0" smtClean="0"/>
              <a:t>accesso ai dati sempre garantito a chi è in possesso di autorizzazione</a:t>
            </a:r>
            <a:endPara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1600" dirty="0" smtClean="0"/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delle Informazioni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ALLA SICUREZZA</a:t>
            </a: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In Europa la protezione dei dati personali è regolata da una legge del 1995 (</a:t>
            </a:r>
            <a:r>
              <a:rPr lang="it-IT" sz="3200" i="1" dirty="0" smtClean="0"/>
              <a:t>direttiva 95/46/CE</a:t>
            </a:r>
            <a:r>
              <a:rPr lang="it-IT" sz="3200" dirty="0" smtClean="0"/>
              <a:t>) secondo la quale il trattamento dei dati personali deve rispettare 3 principi: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b="1" dirty="0" smtClean="0"/>
              <a:t>trasparenza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b="1" dirty="0" smtClean="0"/>
              <a:t>scopi legittimi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b="1" dirty="0" smtClean="0"/>
              <a:t>proporzionalità</a:t>
            </a:r>
            <a:r>
              <a:rPr lang="it-IT" sz="3200" dirty="0" smtClean="0"/>
              <a:t>.</a:t>
            </a:r>
            <a:endParaRPr lang="it-IT" sz="3200" b="1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delle Informazioni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ALLA SICUREZZA</a:t>
            </a:r>
          </a:p>
          <a:p>
            <a:pPr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In Italia la </a:t>
            </a:r>
            <a:r>
              <a:rPr lang="it-IT" sz="3200" b="1" dirty="0" smtClean="0"/>
              <a:t>legge 675 del 1996 </a:t>
            </a:r>
            <a:r>
              <a:rPr lang="it-IT" sz="3200" dirty="0" smtClean="0"/>
              <a:t>garantisce il diritto alla privacy e impedisce che i nostri dati personali possano essere utilizzati per scopi diversi da quelli da noi concessi.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dirty="0" smtClean="0"/>
              <a:t>Altre norme: D.L. 196/2003 e D.L. 5/2012.</a:t>
            </a:r>
          </a:p>
          <a:p>
            <a:pPr marL="0" indent="0" algn="just">
              <a:buNone/>
            </a:pPr>
            <a:r>
              <a:rPr lang="it-IT" sz="3200" i="1" dirty="0" smtClean="0"/>
              <a:t>In caso di violazioni il cittadino può ricorrere al Garante della Privacy.</a:t>
            </a: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delle Informazioni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ATTENZIONE !!!</a:t>
            </a:r>
          </a:p>
          <a:p>
            <a:pPr marL="0" indent="0" algn="just">
              <a:buNone/>
            </a:pPr>
            <a:r>
              <a:rPr lang="it-IT" sz="3200" i="1" dirty="0" smtClean="0"/>
              <a:t>Spesso,</a:t>
            </a:r>
            <a:r>
              <a:rPr lang="it-IT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i="1" dirty="0" smtClean="0"/>
              <a:t>per risparmiare tempo, diamo il nostro consenso senza leggere con attenzione  quanto ci viene chiesto di sottoscrivere !</a:t>
            </a:r>
          </a:p>
          <a:p>
            <a:pPr marL="0" indent="0" algn="just">
              <a:buNone/>
            </a:pPr>
            <a:endParaRPr lang="it-IT" sz="1400" i="1" dirty="0" smtClean="0"/>
          </a:p>
          <a:p>
            <a:pPr marL="0" indent="0" algn="just">
              <a:buNone/>
            </a:pPr>
            <a:r>
              <a:rPr lang="it-IT" sz="3200" i="1" dirty="0" smtClean="0"/>
              <a:t>Così capita spesso di autorizzare le aziende a utilizzare i nostri dati per altri fini e a rivenderli ad altre aziende !</a:t>
            </a: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Valore delle Informazioni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AZIENDE</a:t>
            </a:r>
            <a:endParaRPr lang="it-IT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t-IT" sz="3200" dirty="0" smtClean="0"/>
              <a:t>La maggior parte di uffici e aziende conserva: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b="1" dirty="0" smtClean="0"/>
              <a:t>informazioni personali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b="1" dirty="0" smtClean="0"/>
              <a:t>informazioni commerciali o finanziarie</a:t>
            </a:r>
            <a:r>
              <a:rPr lang="it-IT" sz="3200" dirty="0" smtClean="0"/>
              <a:t>.</a:t>
            </a:r>
          </a:p>
          <a:p>
            <a:pPr algn="just">
              <a:buNone/>
            </a:pPr>
            <a:endParaRPr lang="it-IT" sz="1400" dirty="0" smtClean="0"/>
          </a:p>
          <a:p>
            <a:pPr marL="0" indent="0" algn="just">
              <a:buNone/>
            </a:pPr>
            <a:r>
              <a:rPr lang="it-IT" sz="3200" dirty="0" smtClean="0"/>
              <a:t>Per tali ragioni le aziende hanno l’obbligo di </a:t>
            </a:r>
            <a:r>
              <a:rPr lang="it-IT" sz="3200" i="1" dirty="0" smtClean="0"/>
              <a:t>proteggere</a:t>
            </a:r>
            <a:r>
              <a:rPr lang="it-IT" sz="3200" dirty="0" smtClean="0"/>
              <a:t> le informazioni memorizzate nei propri computer attraverso </a:t>
            </a:r>
            <a:r>
              <a:rPr lang="it-IT" sz="3200" i="1" dirty="0" smtClean="0"/>
              <a:t>monitoraggi</a:t>
            </a:r>
            <a:r>
              <a:rPr lang="it-IT" sz="3200" dirty="0" smtClean="0"/>
              <a:t> continui e </a:t>
            </a:r>
            <a:r>
              <a:rPr lang="it-IT" sz="3200" i="1" dirty="0" smtClean="0"/>
              <a:t>backup</a:t>
            </a:r>
            <a:r>
              <a:rPr lang="it-IT" sz="3200" dirty="0" smtClean="0"/>
              <a:t> periodici.</a:t>
            </a:r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INGEGNERIA SOCIALE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1400" dirty="0" smtClean="0"/>
          </a:p>
          <a:p>
            <a:pPr marL="0" indent="0" algn="just">
              <a:buNone/>
            </a:pPr>
            <a:r>
              <a:rPr lang="it-IT" sz="3200" dirty="0" smtClean="0"/>
              <a:t>Insieme delle tecniche utilizzate per accedere a informazioni riservate </a:t>
            </a:r>
            <a:r>
              <a:rPr lang="it-IT" sz="3200" b="1" dirty="0" smtClean="0"/>
              <a:t>studiando il comportamento della persona</a:t>
            </a:r>
            <a:r>
              <a:rPr lang="it-IT" sz="3200" dirty="0" smtClean="0"/>
              <a:t> che ha accesso a quel tipo di informazioni, in modo che sia lei stessa a comunicarle, in maniera diretta o indiretta.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INGEGNERIA SOCIALE</a:t>
            </a:r>
          </a:p>
          <a:p>
            <a:pPr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chiamate telefoniche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phishing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3200" dirty="0" smtClean="0"/>
              <a:t>invio di e-mail ingannevoli che invitano ad inserire dati personali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surfing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3200" dirty="0" smtClean="0"/>
              <a:t>rubare le informazioni ad una persona spiandola (ad esempio, mentre digita una password)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IDENTITÀ</a:t>
            </a:r>
            <a:endParaRPr lang="it-IT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Il pirata informatico riesce ad acquisire una o più credenziali che permettono l’accesso a servizi informatici, con conseguenze che possono essere:</a:t>
            </a:r>
          </a:p>
          <a:p>
            <a:pPr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finanziarie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lavorative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legali</a:t>
            </a:r>
          </a:p>
          <a:p>
            <a:pPr algn="just">
              <a:buNone/>
            </a:pPr>
            <a:endParaRPr lang="it-IT" sz="1400" b="1" dirty="0" smtClean="0"/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/>
              <a:t>Metodi per il furto di identità</a:t>
            </a:r>
          </a:p>
          <a:p>
            <a:pPr algn="ctr">
              <a:buNone/>
            </a:pPr>
            <a:endParaRPr lang="it-IT" sz="1400" dirty="0" smtClean="0"/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DIVING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 smtClean="0"/>
              <a:t>consiste nel frugare tra oggetti e informazioni buttati via </a:t>
            </a:r>
          </a:p>
          <a:p>
            <a:pPr marL="0" indent="0" algn="ctr">
              <a:buNone/>
            </a:pPr>
            <a:r>
              <a:rPr lang="it-IT" sz="3600" i="1" dirty="0" smtClean="0"/>
              <a:t>(ad esempio, immondizia, documenti cestinati, vecchi computer abbandonati, …) </a:t>
            </a:r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</a:t>
            </a:r>
          </a:p>
          <a:p>
            <a:pPr algn="ctr">
              <a:buNone/>
            </a:pPr>
            <a:r>
              <a:rPr lang="it-IT" sz="3200" dirty="0" smtClean="0"/>
              <a:t>sono numeri, testo o altro (ad esempio immagini) che si riferiscono a fatti non organizzati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INFORMAZIONI</a:t>
            </a:r>
          </a:p>
          <a:p>
            <a:pPr algn="ctr">
              <a:buNone/>
            </a:pPr>
            <a:r>
              <a:rPr lang="it-IT" sz="3200" dirty="0" smtClean="0"/>
              <a:t>sono dati organizzati in modo da essere utili all’utente</a:t>
            </a:r>
          </a:p>
          <a:p>
            <a:pPr algn="r">
              <a:buNone/>
            </a:pPr>
            <a:r>
              <a:rPr lang="it-IT" sz="3200" dirty="0" smtClean="0"/>
              <a:t>quindi …</a:t>
            </a:r>
          </a:p>
          <a:p>
            <a:pPr algn="ctr">
              <a:buNone/>
            </a:pP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/>
              <a:t>Metodi per il furto di identità</a:t>
            </a:r>
          </a:p>
          <a:p>
            <a:pPr algn="ctr">
              <a:buNone/>
            </a:pPr>
            <a:endParaRPr lang="it-IT" sz="1400" dirty="0" smtClean="0"/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SKIMMING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 smtClean="0"/>
              <a:t>clonazione dei dati incorporati in carte di credito, bancomat o badge </a:t>
            </a:r>
          </a:p>
          <a:p>
            <a:pPr marL="0" indent="0" algn="ctr">
              <a:buNone/>
            </a:pPr>
            <a:r>
              <a:rPr lang="it-IT" sz="3600" dirty="0" smtClean="0"/>
              <a:t> </a:t>
            </a:r>
            <a:r>
              <a:rPr lang="it-IT" sz="3600" i="1" dirty="0" smtClean="0"/>
              <a:t>(ad esempio, facendoli passare attraverso dispositivi fraudolenti di lettura o usando microcamere nascoste)</a:t>
            </a:r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/>
              <a:t>Metodi per il furto di identità</a:t>
            </a:r>
          </a:p>
          <a:p>
            <a:pPr algn="ctr">
              <a:buNone/>
            </a:pPr>
            <a:endParaRPr lang="it-IT" sz="1400" dirty="0" smtClean="0"/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PRETEXTING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dirty="0" smtClean="0"/>
              <a:t>acquisizione di informazioni attraverso l’invenzione di uno scenario pretestuoso</a:t>
            </a:r>
          </a:p>
          <a:p>
            <a:pPr marL="0" indent="0" algn="ctr">
              <a:buNone/>
            </a:pPr>
            <a:r>
              <a:rPr lang="it-IT" sz="3600" i="1" dirty="0" smtClean="0"/>
              <a:t>(ad esempio, fingendo di essere il direttore o un collega di un altro reparto, …)</a:t>
            </a:r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MACRO</a:t>
            </a:r>
          </a:p>
          <a:p>
            <a:pPr marL="0" indent="0"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Le </a:t>
            </a:r>
            <a:r>
              <a:rPr lang="it-IT" sz="3200" b="1" dirty="0" smtClean="0"/>
              <a:t>Macro</a:t>
            </a:r>
            <a:r>
              <a:rPr lang="it-IT" sz="3200" dirty="0" smtClean="0"/>
              <a:t> rappresentano delle sequenze di operazioni, lunghe e difficili da ricordare, che vengono automatizzate attraverso un solo comando.</a:t>
            </a:r>
          </a:p>
          <a:p>
            <a:pPr marL="0" indent="0" algn="just">
              <a:buNone/>
            </a:pPr>
            <a:endParaRPr lang="it-IT" sz="3200" dirty="0" smtClean="0"/>
          </a:p>
          <a:p>
            <a:pPr marL="0" indent="0" algn="just">
              <a:buNone/>
            </a:pPr>
            <a:r>
              <a:rPr lang="it-IT" sz="3200" dirty="0" smtClean="0"/>
              <a:t>Poiché rappresentano piccoli programmi, le Macro possono nascondere al loro interno dei </a:t>
            </a:r>
            <a:r>
              <a:rPr lang="it-IT" sz="3200" b="1" dirty="0" err="1" smtClean="0"/>
              <a:t>malware</a:t>
            </a:r>
            <a:r>
              <a:rPr lang="it-IT" sz="3200" dirty="0" smtClean="0"/>
              <a:t>.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ATTIVARE/DISATTIVARE MACRO</a:t>
            </a:r>
          </a:p>
          <a:p>
            <a:pPr marL="0" indent="0"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Al momento dell’apertura di un file (ad esempio Word o Excel), il programma segnala la presenza di una macro chiedendo l’</a:t>
            </a:r>
            <a:r>
              <a:rPr lang="it-IT" sz="3200" b="1" dirty="0" smtClean="0"/>
              <a:t>autorizzazione</a:t>
            </a:r>
            <a:r>
              <a:rPr lang="it-IT" sz="3200" dirty="0" smtClean="0"/>
              <a:t> ad eseguirla.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9701" y="1571612"/>
            <a:ext cx="7283667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ATTIVARE/DISATTIVARE MACRO</a:t>
            </a:r>
          </a:p>
          <a:p>
            <a:pPr marL="0" indent="0"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E’ anche possibile modificare il modo in cui il programma segnala la presenza di una macro. </a:t>
            </a:r>
          </a:p>
          <a:p>
            <a:pPr marL="0" indent="0" algn="just">
              <a:buNone/>
            </a:pPr>
            <a:r>
              <a:rPr lang="it-IT" sz="3200" dirty="0" smtClean="0"/>
              <a:t>La procedura con Word e Excel è:</a:t>
            </a:r>
          </a:p>
          <a:p>
            <a:pPr marL="0" indent="0" algn="just">
              <a:buNone/>
            </a:pPr>
            <a:r>
              <a:rPr lang="it-IT" sz="3200" i="1" dirty="0" smtClean="0"/>
              <a:t>File &gt; Opzioni &gt; Centro Protezione &gt; Impostazioni Centro Protezione &gt; Impostazioni Macro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3286" y="1643050"/>
            <a:ext cx="807582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CIFRATURA</a:t>
            </a: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 crittografia)</a:t>
            </a:r>
          </a:p>
          <a:p>
            <a:pPr marL="0" indent="0" algn="just">
              <a:buNone/>
            </a:pPr>
            <a:r>
              <a:rPr lang="it-IT" sz="3200" dirty="0" smtClean="0"/>
              <a:t>La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cifratura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smtClean="0"/>
              <a:t>trasforma i dati in una serie di simboli incomprensibili a chi non possieda la </a:t>
            </a:r>
            <a:r>
              <a:rPr lang="it-IT" sz="3200" i="1" dirty="0" smtClean="0"/>
              <a:t>chiave</a:t>
            </a:r>
            <a:r>
              <a:rPr lang="it-IT" sz="3200" dirty="0" smtClean="0"/>
              <a:t> necessaria a renderli di nuovo utilizzabili.</a:t>
            </a:r>
          </a:p>
          <a:p>
            <a:pPr marL="0" indent="0" algn="just">
              <a:buNone/>
            </a:pPr>
            <a:r>
              <a:rPr lang="it-IT" sz="3200" dirty="0" smtClean="0"/>
              <a:t>Un file protetto con una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password di apertura </a:t>
            </a:r>
            <a:r>
              <a:rPr lang="it-IT" sz="3200" dirty="0" smtClean="0"/>
              <a:t>viene cifrato.</a:t>
            </a:r>
          </a:p>
          <a:p>
            <a:pPr marL="0" indent="0" algn="just">
              <a:buNone/>
            </a:pPr>
            <a:r>
              <a:rPr lang="it-IT" sz="3200" i="1" u="sng" dirty="0" smtClean="0"/>
              <a:t>Pericoli</a:t>
            </a:r>
            <a:r>
              <a:rPr lang="it-IT" sz="3200" i="1" dirty="0" smtClean="0"/>
              <a:t>: dimenticare la password o scegliere una password troppo semplice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Impostare una Password di Apertura</a:t>
            </a:r>
            <a:endParaRPr lang="it-IT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In Word occorre cliccare sulla scheda </a:t>
            </a:r>
            <a:r>
              <a:rPr lang="it-IT" sz="3200" i="1" dirty="0" smtClean="0"/>
              <a:t>File</a:t>
            </a:r>
            <a:r>
              <a:rPr lang="it-IT" sz="3200" dirty="0" smtClean="0"/>
              <a:t>, selezionare l’opzione </a:t>
            </a:r>
            <a:r>
              <a:rPr lang="it-IT" sz="3200" i="1" dirty="0" smtClean="0"/>
              <a:t>Informazioni/Prepara</a:t>
            </a:r>
            <a:r>
              <a:rPr lang="it-IT" sz="3200" dirty="0" smtClean="0"/>
              <a:t> </a:t>
            </a:r>
            <a:r>
              <a:rPr lang="it-IT" sz="3200" dirty="0" smtClean="0"/>
              <a:t>nella colonna di sinistra e poi cliccare su </a:t>
            </a:r>
            <a:r>
              <a:rPr lang="it-IT" sz="3200" b="1" i="1" dirty="0" smtClean="0"/>
              <a:t>Crittografa </a:t>
            </a:r>
            <a:r>
              <a:rPr lang="it-IT" sz="3200" b="1" i="1" dirty="0" smtClean="0"/>
              <a:t>Documento</a:t>
            </a:r>
            <a:r>
              <a:rPr lang="it-IT" sz="3200" dirty="0" smtClean="0"/>
              <a:t>.</a:t>
            </a:r>
          </a:p>
          <a:p>
            <a:pPr marL="0" indent="0" algn="just">
              <a:buNone/>
            </a:pPr>
            <a:r>
              <a:rPr lang="it-IT" sz="3200" dirty="0" smtClean="0"/>
              <a:t>Per eliminare la password di apertura basta ripetere l’operazione, lasciando vuota la casella in cui andrebbe inserita la password.</a:t>
            </a:r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736"/>
            <a:ext cx="4967311" cy="48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smtClean="0"/>
              <a:t>… i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smtClean="0"/>
              <a:t>dati, presi singolarmente, NON hanno grande significato !!!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4000" dirty="0" smtClean="0"/>
              <a:t>I dati assumono significato quando sono organizzati tra loro in modo da costituire un’informazione</a:t>
            </a:r>
            <a:endParaRPr lang="it-IT" sz="3200" dirty="0" smtClean="0"/>
          </a:p>
          <a:p>
            <a:pPr algn="ctr">
              <a:buNone/>
            </a:pP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2987"/>
            <a:ext cx="5643602" cy="404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Protezione di File Compressi</a:t>
            </a:r>
            <a:endParaRPr lang="it-IT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E’ possibile proteggere da aperture indesiderate anche i file compressi utilizzando uno dei programmi gratuiti di compressione come </a:t>
            </a:r>
            <a:r>
              <a:rPr lang="it-IT" sz="3200" b="1" dirty="0" err="1" smtClean="0"/>
              <a:t>WinRar</a:t>
            </a:r>
            <a:r>
              <a:rPr lang="it-IT" sz="3200" dirty="0" smtClean="0"/>
              <a:t> o </a:t>
            </a:r>
            <a:r>
              <a:rPr lang="it-IT" sz="3200" b="1" dirty="0" smtClean="0"/>
              <a:t>7Zip</a:t>
            </a:r>
            <a:r>
              <a:rPr lang="it-IT" sz="3200" dirty="0" smtClean="0"/>
              <a:t>.</a:t>
            </a:r>
          </a:p>
          <a:p>
            <a:pPr marL="0" indent="0" algn="just">
              <a:buNone/>
            </a:pPr>
            <a:r>
              <a:rPr lang="it-IT" sz="3200" dirty="0" smtClean="0"/>
              <a:t>Se si tratta di un file compresso già esistente, occorre prima aprirlo con il programma di compressione e poi scegliere l’opzione necessaria a inserire una password: in </a:t>
            </a:r>
            <a:r>
              <a:rPr lang="it-IT" sz="3200" dirty="0" err="1" smtClean="0"/>
              <a:t>WinRar</a:t>
            </a:r>
            <a:r>
              <a:rPr lang="it-IT" sz="3200" dirty="0" smtClean="0"/>
              <a:t> l’opzione è </a:t>
            </a:r>
            <a:r>
              <a:rPr lang="it-IT" sz="3200" i="1" dirty="0" smtClean="0"/>
              <a:t>File &gt; Imposta parola chiave predefinita</a:t>
            </a:r>
          </a:p>
          <a:p>
            <a:pPr marL="0" indent="0" algn="ctr">
              <a:buNone/>
            </a:pPr>
            <a:endParaRPr 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dei File</a:t>
            </a:r>
            <a:endParaRPr lang="it-I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736"/>
            <a:ext cx="5357850" cy="4887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CRIMINE INFORMATICO</a:t>
            </a:r>
          </a:p>
          <a:p>
            <a:pPr algn="ctr">
              <a:buNone/>
            </a:pPr>
            <a:endParaRPr lang="it-IT" sz="4000" dirty="0" smtClean="0"/>
          </a:p>
          <a:p>
            <a:pPr algn="ctr">
              <a:buNone/>
            </a:pPr>
            <a:r>
              <a:rPr lang="it-IT" sz="4000" dirty="0" smtClean="0"/>
              <a:t>è un reato commesso attraverso l’utilizzo di strumenti informatici, come il computer e Internet.</a:t>
            </a:r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Alcuni esempi</a:t>
            </a:r>
          </a:p>
          <a:p>
            <a:pPr algn="just">
              <a:buFont typeface="Wingdings" pitchFamily="2" charset="2"/>
              <a:buChar char="q"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smtClean="0"/>
              <a:t>copia non autorizzata di applicazioni o documenti protetti dal diritto d’autore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/>
              <a:t> accesso non autorizzato ai contenuti di un disco o a una banca dati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/>
              <a:t> intercettazione di dati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/>
              <a:t> furto di identità</a:t>
            </a:r>
          </a:p>
          <a:p>
            <a:pPr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dirty="0" err="1" smtClean="0"/>
              <a:t>phishing</a:t>
            </a:r>
            <a:endParaRPr lang="it-IT" sz="3200" dirty="0" smtClean="0"/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HACKING</a:t>
            </a:r>
            <a:endParaRPr lang="it-IT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L’</a:t>
            </a:r>
            <a:r>
              <a:rPr lang="it-IT" sz="3200" i="1" dirty="0" smtClean="0"/>
              <a:t>Hacker</a:t>
            </a:r>
            <a:r>
              <a:rPr lang="it-IT" sz="3200" dirty="0" smtClean="0"/>
              <a:t> è un esperto informatico che non accetta le regole e gli interessi economici presenti nel mondo dei computer e di Internet.</a:t>
            </a:r>
          </a:p>
          <a:p>
            <a:pPr marL="0" indent="0" algn="just">
              <a:buNone/>
            </a:pPr>
            <a:r>
              <a:rPr lang="it-IT" sz="3200" dirty="0" smtClean="0"/>
              <a:t>Quando entra in un sistema protetto NON causa, in genere, danni ma lascia un segno della sua “visita”, a volte comunicando il modo in cui è riuscito a superare i sistemi di sicurezza.</a:t>
            </a: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CRACKING</a:t>
            </a:r>
          </a:p>
          <a:p>
            <a:pPr algn="ctr">
              <a:buNone/>
            </a:pPr>
            <a:endParaRPr lang="it-IT" sz="4000" dirty="0" smtClean="0"/>
          </a:p>
          <a:p>
            <a:pPr marL="0" indent="0" algn="just">
              <a:buNone/>
            </a:pPr>
            <a:r>
              <a:rPr lang="it-IT" sz="3200" dirty="0" smtClean="0"/>
              <a:t>Il </a:t>
            </a:r>
            <a:r>
              <a:rPr lang="it-IT" sz="3200" i="1" dirty="0" smtClean="0"/>
              <a:t>Cracker</a:t>
            </a:r>
            <a:r>
              <a:rPr lang="it-IT" sz="3200" dirty="0" smtClean="0"/>
              <a:t>, invece, accede ai sistemi informatici altrui per rubarne i dati e trarne profitto o, semplicemente, per danneggiarli o distruggerli.</a:t>
            </a: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Altre minacce alla sicurezza …</a:t>
            </a:r>
          </a:p>
          <a:p>
            <a:pPr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3600" dirty="0" smtClean="0"/>
              <a:t> persone che hanno accesso ai dati informatici o alle apparecchiature elettroniche</a:t>
            </a:r>
          </a:p>
          <a:p>
            <a:pPr algn="just">
              <a:buFont typeface="Wingdings" pitchFamily="2" charset="2"/>
              <a:buChar char="q"/>
            </a:pPr>
            <a:r>
              <a:rPr lang="it-IT" sz="3600" dirty="0" smtClean="0"/>
              <a:t> eventi naturali (incendi, terremoti, …)</a:t>
            </a:r>
          </a:p>
          <a:p>
            <a:pPr algn="just">
              <a:buFont typeface="Wingdings" pitchFamily="2" charset="2"/>
              <a:buChar char="q"/>
            </a:pPr>
            <a:r>
              <a:rPr lang="it-IT" sz="3600" dirty="0" smtClean="0"/>
              <a:t> eventi artificiali (vandalismo, attentati, …)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Minacce ai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COMPUTING</a:t>
            </a:r>
          </a:p>
          <a:p>
            <a:pPr algn="ctr">
              <a:buNone/>
            </a:pPr>
            <a:endParaRPr lang="it-IT" sz="1600" dirty="0" smtClean="0"/>
          </a:p>
          <a:p>
            <a:pPr algn="ctr">
              <a:buNone/>
            </a:pPr>
            <a:r>
              <a:rPr lang="it-IT" sz="3600" dirty="0" smtClean="0"/>
              <a:t>Insieme delle tecnologie che permettono l’accesso a risorse (applicazioni o file) disponibili su Internet</a:t>
            </a:r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r>
              <a:rPr lang="it-IT" sz="3200" dirty="0" smtClean="0"/>
              <a:t>E’ noto semplicemente come </a:t>
            </a:r>
            <a:r>
              <a:rPr lang="it-IT" sz="3200" i="1" dirty="0" err="1" smtClean="0"/>
              <a:t>cloud</a:t>
            </a:r>
            <a:r>
              <a:rPr lang="it-IT" sz="3200" i="1" dirty="0" smtClean="0"/>
              <a:t>.</a:t>
            </a: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000" dirty="0" smtClean="0"/>
          </a:p>
          <a:p>
            <a:pPr>
              <a:buNone/>
            </a:pP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165</TotalTime>
  <Words>1103</Words>
  <Application>Microsoft Office PowerPoint</Application>
  <PresentationFormat>Presentazione su schermo (4:3)</PresentationFormat>
  <Paragraphs>238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Universo</vt:lpstr>
      <vt:lpstr>IT SECURITY Concetti di Sicurezza</vt:lpstr>
      <vt:lpstr>Minacce ai dati</vt:lpstr>
      <vt:lpstr>Minacce ai dati</vt:lpstr>
      <vt:lpstr>Minacce ai dati</vt:lpstr>
      <vt:lpstr>Minacce ai dati</vt:lpstr>
      <vt:lpstr>Minacce ai dati</vt:lpstr>
      <vt:lpstr>Minacce ai dati</vt:lpstr>
      <vt:lpstr>Minacce ai dati</vt:lpstr>
      <vt:lpstr>Minacce ai dati</vt:lpstr>
      <vt:lpstr>Minacce ai dati</vt:lpstr>
      <vt:lpstr>Valore delle Informazioni</vt:lpstr>
      <vt:lpstr>Valore delle Informazioni</vt:lpstr>
      <vt:lpstr>Valore delle Informazioni</vt:lpstr>
      <vt:lpstr>Valore delle Informazioni</vt:lpstr>
      <vt:lpstr>Valore delle Informazioni</vt:lpstr>
      <vt:lpstr>Sicurezza Personale</vt:lpstr>
      <vt:lpstr>Sicurezza Personale</vt:lpstr>
      <vt:lpstr>Sicurezza Personale</vt:lpstr>
      <vt:lpstr>Sicurezza Personale</vt:lpstr>
      <vt:lpstr>Sicurezza Personale</vt:lpstr>
      <vt:lpstr>Sicurezza Personale</vt:lpstr>
      <vt:lpstr>Sicurezza dei File</vt:lpstr>
      <vt:lpstr>Sicurezza dei File</vt:lpstr>
      <vt:lpstr>Sicurezza dei File</vt:lpstr>
      <vt:lpstr>Sicurezza dei File</vt:lpstr>
      <vt:lpstr>Sicurezza dei File</vt:lpstr>
      <vt:lpstr>Sicurezza dei File</vt:lpstr>
      <vt:lpstr>Sicurezza dei File</vt:lpstr>
      <vt:lpstr>Sicurezza dei File</vt:lpstr>
      <vt:lpstr>Sicurezza dei File</vt:lpstr>
      <vt:lpstr>Sicurezza dei File</vt:lpstr>
      <vt:lpstr>Sicurezza dei File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SECURITY</dc:title>
  <dc:creator>HP</dc:creator>
  <cp:lastModifiedBy>HP</cp:lastModifiedBy>
  <cp:revision>23</cp:revision>
  <dcterms:created xsi:type="dcterms:W3CDTF">2018-01-10T17:02:27Z</dcterms:created>
  <dcterms:modified xsi:type="dcterms:W3CDTF">2018-11-19T11:04:43Z</dcterms:modified>
</cp:coreProperties>
</file>